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4"/>
  </p:sldMasterIdLst>
  <p:notesMasterIdLst>
    <p:notesMasterId r:id="rId26"/>
  </p:notesMasterIdLst>
  <p:sldIdLst>
    <p:sldId id="256" r:id="rId5"/>
    <p:sldId id="257" r:id="rId6"/>
    <p:sldId id="296" r:id="rId7"/>
    <p:sldId id="300" r:id="rId8"/>
    <p:sldId id="298" r:id="rId9"/>
    <p:sldId id="297" r:id="rId10"/>
    <p:sldId id="299" r:id="rId11"/>
    <p:sldId id="301" r:id="rId12"/>
    <p:sldId id="302" r:id="rId13"/>
    <p:sldId id="303" r:id="rId14"/>
    <p:sldId id="304" r:id="rId15"/>
    <p:sldId id="307" r:id="rId16"/>
    <p:sldId id="306" r:id="rId17"/>
    <p:sldId id="305" r:id="rId18"/>
    <p:sldId id="308" r:id="rId19"/>
    <p:sldId id="309" r:id="rId20"/>
    <p:sldId id="310" r:id="rId21"/>
    <p:sldId id="311" r:id="rId22"/>
    <p:sldId id="312" r:id="rId23"/>
    <p:sldId id="313" r:id="rId24"/>
    <p:sldId id="314" r:id="rId25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Cambria Math" panose="02040503050406030204" pitchFamily="18" charset="0"/>
      <p:regular r:id="rId34"/>
    </p:embeddedFont>
    <p:embeddedFont>
      <p:font typeface="Century Schoolbook" panose="02040604050505020304" pitchFamily="18" charset="0"/>
      <p:regular r:id="rId35"/>
      <p:bold r:id="rId36"/>
      <p:italic r:id="rId37"/>
      <p:boldItalic r:id="rId38"/>
    </p:embeddedFont>
    <p:embeddedFont>
      <p:font typeface="Comic Sans MS" panose="030F0702030302020204" pitchFamily="66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5DF7B-156D-4E8D-92D3-76E6DA399153}" v="2" dt="2023-02-18T19:58:08.025"/>
    <p1510:client id="{55E48FA2-7421-48A1-9013-B1A0401BB668}" v="2" dt="2023-05-12T05:00:38.339"/>
    <p1510:client id="{67C52AD7-9D45-457E-97E7-917E57352D8A}" v="1" dt="2023-02-19T18:28:27.027"/>
    <p1510:client id="{82BAD4AC-A213-4347-8A5F-96844F1B88B7}" v="1" dt="2023-02-19T17:04:31.668"/>
  </p1510:revLst>
</p1510:revInfo>
</file>

<file path=ppt/tableStyles.xml><?xml version="1.0" encoding="utf-8"?>
<a:tblStyleLst xmlns:a="http://schemas.openxmlformats.org/drawingml/2006/main" def="{0F24753E-8A85-4BEE-97E2-441CDA198357}">
  <a:tblStyle styleId="{0F24753E-8A85-4BEE-97E2-441CDA1983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A787F38-7B79-44E3-ACA7-109338EB0D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IV SAI CHARAN 21BCE8534" userId="S::rajiv.21bce8534@vitapstudent.ac.in::8e05f644-e894-452f-94f2-1023f3c1dce5" providerId="AD" clId="Web-{82BAD4AC-A213-4347-8A5F-96844F1B88B7}"/>
    <pc:docChg chg="modSld">
      <pc:chgData name="RAJIV SAI CHARAN 21BCE8534" userId="S::rajiv.21bce8534@vitapstudent.ac.in::8e05f644-e894-452f-94f2-1023f3c1dce5" providerId="AD" clId="Web-{82BAD4AC-A213-4347-8A5F-96844F1B88B7}" dt="2023-02-19T17:04:31.668" v="0" actId="1076"/>
      <pc:docMkLst>
        <pc:docMk/>
      </pc:docMkLst>
      <pc:sldChg chg="modSp">
        <pc:chgData name="RAJIV SAI CHARAN 21BCE8534" userId="S::rajiv.21bce8534@vitapstudent.ac.in::8e05f644-e894-452f-94f2-1023f3c1dce5" providerId="AD" clId="Web-{82BAD4AC-A213-4347-8A5F-96844F1B88B7}" dt="2023-02-19T17:04:31.668" v="0" actId="1076"/>
        <pc:sldMkLst>
          <pc:docMk/>
          <pc:sldMk cId="2906443695" sldId="313"/>
        </pc:sldMkLst>
        <pc:picChg chg="mod">
          <ac:chgData name="RAJIV SAI CHARAN 21BCE8534" userId="S::rajiv.21bce8534@vitapstudent.ac.in::8e05f644-e894-452f-94f2-1023f3c1dce5" providerId="AD" clId="Web-{82BAD4AC-A213-4347-8A5F-96844F1B88B7}" dt="2023-02-19T17:04:31.668" v="0" actId="1076"/>
          <ac:picMkLst>
            <pc:docMk/>
            <pc:sldMk cId="2906443695" sldId="313"/>
            <ac:picMk id="7" creationId="{5250B302-7B9B-A922-FF16-52DB0D61370A}"/>
          </ac:picMkLst>
        </pc:picChg>
      </pc:sldChg>
    </pc:docChg>
  </pc:docChgLst>
  <pc:docChgLst>
    <pc:chgData name="ANSHIKA RANJAN 21BCE7796" userId="S::anshika.21bce7796@vitapstudent.ac.in::a07ef9b0-7489-435b-a64c-1354c9960214" providerId="AD" clId="Web-{05E5DF7B-156D-4E8D-92D3-76E6DA399153}"/>
    <pc:docChg chg="modSld">
      <pc:chgData name="ANSHIKA RANJAN 21BCE7796" userId="S::anshika.21bce7796@vitapstudent.ac.in::a07ef9b0-7489-435b-a64c-1354c9960214" providerId="AD" clId="Web-{05E5DF7B-156D-4E8D-92D3-76E6DA399153}" dt="2023-02-18T19:58:08.025" v="1" actId="1076"/>
      <pc:docMkLst>
        <pc:docMk/>
      </pc:docMkLst>
      <pc:sldChg chg="modSp">
        <pc:chgData name="ANSHIKA RANJAN 21BCE7796" userId="S::anshika.21bce7796@vitapstudent.ac.in::a07ef9b0-7489-435b-a64c-1354c9960214" providerId="AD" clId="Web-{05E5DF7B-156D-4E8D-92D3-76E6DA399153}" dt="2023-02-18T19:58:08.025" v="1" actId="1076"/>
        <pc:sldMkLst>
          <pc:docMk/>
          <pc:sldMk cId="2906443695" sldId="313"/>
        </pc:sldMkLst>
        <pc:picChg chg="mod">
          <ac:chgData name="ANSHIKA RANJAN 21BCE7796" userId="S::anshika.21bce7796@vitapstudent.ac.in::a07ef9b0-7489-435b-a64c-1354c9960214" providerId="AD" clId="Web-{05E5DF7B-156D-4E8D-92D3-76E6DA399153}" dt="2023-02-18T19:58:08.025" v="1" actId="1076"/>
          <ac:picMkLst>
            <pc:docMk/>
            <pc:sldMk cId="2906443695" sldId="313"/>
            <ac:picMk id="7" creationId="{5250B302-7B9B-A922-FF16-52DB0D61370A}"/>
          </ac:picMkLst>
        </pc:picChg>
      </pc:sldChg>
    </pc:docChg>
  </pc:docChgLst>
  <pc:docChgLst>
    <pc:chgData name="BHUKYA OM PRAKASH 21BCE9059" userId="S::prakash.21bce9059@vitapstudent.ac.in::d42a484b-7bcf-4107-a38b-fec5441ae771" providerId="AD" clId="Web-{55E48FA2-7421-48A1-9013-B1A0401BB668}"/>
    <pc:docChg chg="modSld">
      <pc:chgData name="BHUKYA OM PRAKASH 21BCE9059" userId="S::prakash.21bce9059@vitapstudent.ac.in::d42a484b-7bcf-4107-a38b-fec5441ae771" providerId="AD" clId="Web-{55E48FA2-7421-48A1-9013-B1A0401BB668}" dt="2023-05-12T05:00:38.339" v="1" actId="1076"/>
      <pc:docMkLst>
        <pc:docMk/>
      </pc:docMkLst>
      <pc:sldChg chg="modSp">
        <pc:chgData name="BHUKYA OM PRAKASH 21BCE9059" userId="S::prakash.21bce9059@vitapstudent.ac.in::d42a484b-7bcf-4107-a38b-fec5441ae771" providerId="AD" clId="Web-{55E48FA2-7421-48A1-9013-B1A0401BB668}" dt="2023-05-12T05:00:38.339" v="1" actId="1076"/>
        <pc:sldMkLst>
          <pc:docMk/>
          <pc:sldMk cId="2397870435" sldId="304"/>
        </pc:sldMkLst>
        <pc:picChg chg="mod">
          <ac:chgData name="BHUKYA OM PRAKASH 21BCE9059" userId="S::prakash.21bce9059@vitapstudent.ac.in::d42a484b-7bcf-4107-a38b-fec5441ae771" providerId="AD" clId="Web-{55E48FA2-7421-48A1-9013-B1A0401BB668}" dt="2023-05-12T05:00:38.339" v="1" actId="1076"/>
          <ac:picMkLst>
            <pc:docMk/>
            <pc:sldMk cId="2397870435" sldId="304"/>
            <ac:picMk id="7" creationId="{9C2AB9F9-A8ED-97A7-60CF-56EC98689AEA}"/>
          </ac:picMkLst>
        </pc:picChg>
      </pc:sldChg>
    </pc:docChg>
  </pc:docChgLst>
  <pc:docChgLst>
    <pc:chgData name="RAMINENI LAKSHMI SWATHI 21BCE8535" userId="S::swathi.21bce8535@vitapstudent.ac.in::848f5198-d47d-40d9-b8af-d62b5f94e410" providerId="AD" clId="Web-{67C52AD7-9D45-457E-97E7-917E57352D8A}"/>
    <pc:docChg chg="sldOrd">
      <pc:chgData name="RAMINENI LAKSHMI SWATHI 21BCE8535" userId="S::swathi.21bce8535@vitapstudent.ac.in::848f5198-d47d-40d9-b8af-d62b5f94e410" providerId="AD" clId="Web-{67C52AD7-9D45-457E-97E7-917E57352D8A}" dt="2023-02-19T18:28:27.027" v="0"/>
      <pc:docMkLst>
        <pc:docMk/>
      </pc:docMkLst>
      <pc:sldChg chg="ord">
        <pc:chgData name="RAMINENI LAKSHMI SWATHI 21BCE8535" userId="S::swathi.21bce8535@vitapstudent.ac.in::848f5198-d47d-40d9-b8af-d62b5f94e410" providerId="AD" clId="Web-{67C52AD7-9D45-457E-97E7-917E57352D8A}" dt="2023-02-19T18:28:27.027" v="0"/>
        <pc:sldMkLst>
          <pc:docMk/>
          <pc:sldMk cId="152934598" sldId="30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7BBCD-1CC0-2294-1217-D7EDA1E6F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28E6B3-CB7E-E63C-0F65-2C5DB9CA2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A5A5B-E2C4-61BB-354A-007AE1711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C47E-01D1-446D-8051-9FB61F51A6FC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D26D2-2501-0807-9DA5-3112AC8A0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498DA-B1BB-B070-C835-9A1A48CE2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686356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15039-807A-26ED-6887-E6023044D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372B19-DAA9-B025-38D8-89AA354654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2F306-974C-1ABF-6459-33B5486F9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C47E-01D1-446D-8051-9FB61F51A6FC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DFC62-B6DF-66F1-9BF7-3DEBD2BDC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7DB4E-E8BD-3C8C-7BC3-6A8371F64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478385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DC8799-7B9F-50A6-2CA7-1F593D143E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523AB-0231-6DE4-6A26-4257A8ED7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2FE79-C67B-367C-5A9E-BF1ACB796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C47E-01D1-446D-8051-9FB61F51A6FC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82D57-4062-B37C-F2F1-963192DD6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820BA-51A5-B3C3-06CA-EFE00C58C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118786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59605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5" name="Google Shape;1845;p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87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2D8C2-B9BC-F97C-B4D9-F74013C2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25E40-E416-53B7-B3DE-0F43A95A3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DCB81-8910-5929-0F8A-B827A8000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C47E-01D1-446D-8051-9FB61F51A6FC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45646-D9C2-50C0-DFF0-297E6C3A5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71C85-1F19-2AEE-B210-E3992F28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507352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FDCB-7D18-C665-630B-C611BAC22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4D17A-D298-A14A-2F5D-D2D261949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A6DC3-CFB6-E0B3-6D7B-1C6D7682D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C47E-01D1-446D-8051-9FB61F51A6FC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B57A2-CC7F-006C-317C-D3108FB98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AB575-B26F-6C91-0717-E470F484F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54724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B39D1-C7C9-8C66-0112-E59427A8F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50135-EB60-315B-7828-FAFBCD4D83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C8A5A-6DFA-4E0C-524D-A019A6291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D61ED-5936-DE3B-D095-332DF5BAA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C47E-01D1-446D-8051-9FB61F51A6FC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8C381-01AE-7732-F699-104DF5444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BB4E4-87EE-5F42-E0C9-F5AC97505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79974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BC014-0F37-6442-BB34-BA75AA210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EF8E7-9512-9530-87A0-8B34237D8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5233A1-1F5E-E39B-B76D-7A34E76DA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B093C2-6846-7CF8-4F6F-BEC5A0DF9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FBD7C0-C072-227C-D6D1-3C1767477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EFB65F-3713-B9CB-DEAA-67974411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C47E-01D1-446D-8051-9FB61F51A6FC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77D3D7-0584-EE76-B0A1-689A92AEA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7D92F9-0E01-CCC5-3874-50BF014EF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8636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BDE0-8D98-B90D-7B55-9D4B407C6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EB47AD-2A1C-5DBB-D349-0A14306F0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C47E-01D1-446D-8051-9FB61F51A6FC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48A5E-2A0D-0699-E6B2-CDCD88A00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0DB70-2DD1-E0BE-AE81-95C4A5625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009985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85F99D-8CCC-7D0C-2175-EE51DE356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C47E-01D1-446D-8051-9FB61F51A6FC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EC7EDD-DC44-99C0-72DE-246A10788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3CE3C-19F0-C00E-1848-01CE5AE3E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06916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60DA6-C884-6516-AEB4-7C4E3955D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EB4B0-12C8-27FC-AADD-EFD548038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784E94-851D-1E38-7256-FE8A84FD5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3A60A-EC6D-1441-D96B-23D095605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C47E-01D1-446D-8051-9FB61F51A6FC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0E56A-8A16-ED9D-D46C-91F6DC2E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553D8-AC46-140E-663C-251853B37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208603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70A2-AB90-7737-13E3-DA26D555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7CA1E4-A9D4-3729-8C22-88D999B601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82292-FB76-3F68-71AC-08D631F56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5AB451-D036-4BEF-22C3-40B65B58A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C47E-01D1-446D-8051-9FB61F51A6FC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02E48-3424-3160-C742-103C3AF72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097D7-3B46-06A4-8D8B-209141EC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2680949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135747-B61B-988D-60E8-2BD0D36EF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322E7-8E20-ED2C-68E6-365438671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05F76-D596-F1DD-CDF6-7A9FCC37D9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4C47E-01D1-446D-8051-9FB61F51A6FC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E2AD5-BB60-0D84-8135-A2EC91E07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39C2-485A-089D-3AAB-562CBC9CE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817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395207" y="696425"/>
            <a:ext cx="857831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accent1">
                    <a:lumMod val="50000"/>
                  </a:schemeClr>
                </a:solidFill>
                <a:latin typeface="Century Schoolbook" panose="02040604050505020304" pitchFamily="18" charset="0"/>
              </a:rPr>
              <a:t>Linear Regression in Machine Learning</a:t>
            </a:r>
            <a:endParaRPr sz="4800" b="1">
              <a:solidFill>
                <a:schemeClr val="accent1">
                  <a:lumMod val="50000"/>
                </a:schemeClr>
              </a:solidFill>
              <a:latin typeface="Century Schoolbook" panose="020406040505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C0B2-CAAC-3471-FE7B-CE413AE0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517" y="227930"/>
            <a:ext cx="6761100" cy="670972"/>
          </a:xfrm>
        </p:spPr>
        <p:txBody>
          <a:bodyPr/>
          <a:lstStyle/>
          <a:p>
            <a:pPr algn="ctr"/>
            <a:r>
              <a:rPr lang="en-IN" sz="2800" b="1" i="0">
                <a:solidFill>
                  <a:srgbClr val="0D405F"/>
                </a:solidFill>
                <a:effectLst/>
                <a:latin typeface="Century Schoolbook" panose="02040604050505020304" pitchFamily="18" charset="0"/>
              </a:rPr>
              <a:t>Multiple </a:t>
            </a:r>
            <a:r>
              <a:rPr lang="en-IN" sz="2800" b="1">
                <a:solidFill>
                  <a:srgbClr val="0D405F"/>
                </a:solidFill>
                <a:latin typeface="Century Schoolbook" panose="02040604050505020304" pitchFamily="18" charset="0"/>
              </a:rPr>
              <a:t>L</a:t>
            </a:r>
            <a:r>
              <a:rPr lang="en-IN" sz="2800" b="1" i="0">
                <a:solidFill>
                  <a:srgbClr val="0D405F"/>
                </a:solidFill>
                <a:effectLst/>
                <a:latin typeface="Century Schoolbook" panose="02040604050505020304" pitchFamily="18" charset="0"/>
              </a:rPr>
              <a:t>inear Regression</a:t>
            </a:r>
            <a:endParaRPr lang="en-IN" sz="2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D840E-9640-7D76-B9DC-B5920B7E5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451" y="1028250"/>
            <a:ext cx="8327389" cy="30870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>
                <a:latin typeface="Comic Sans MS" panose="030F0702030302020204" pitchFamily="66" charset="0"/>
              </a:rPr>
              <a:t>Multiple linear regression attempts to model the </a:t>
            </a:r>
            <a:r>
              <a:rPr lang="en-US">
                <a:solidFill>
                  <a:srgbClr val="FF0000"/>
                </a:solidFill>
                <a:latin typeface="Comic Sans MS" panose="030F0702030302020204" pitchFamily="66" charset="0"/>
              </a:rPr>
              <a:t>relationship between two or more explanatory variables a</a:t>
            </a:r>
            <a:r>
              <a:rPr lang="en-US">
                <a:latin typeface="Comic Sans MS" panose="030F0702030302020204" pitchFamily="66" charset="0"/>
              </a:rPr>
              <a:t>nd a response variable by fitting a linear equation to observed data.</a:t>
            </a:r>
            <a:endParaRPr lang="en-IN">
              <a:latin typeface="Comic Sans MS" panose="030F0702030302020204" pitchFamily="66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079124-D61F-C103-92C2-D9C3FEC1A6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8B86A70-8F0F-0FD5-DCAE-996A42204522}"/>
              </a:ext>
            </a:extLst>
          </p:cNvPr>
          <p:cNvGrpSpPr/>
          <p:nvPr/>
        </p:nvGrpSpPr>
        <p:grpSpPr>
          <a:xfrm>
            <a:off x="2138764" y="2650787"/>
            <a:ext cx="3654441" cy="2069414"/>
            <a:chOff x="2162012" y="2694600"/>
            <a:chExt cx="3654441" cy="20694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7FA6ECB-E67E-3AF3-4E29-495E7165B5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962"/>
            <a:stretch/>
          </p:blipFill>
          <p:spPr>
            <a:xfrm>
              <a:off x="2162012" y="2694600"/>
              <a:ext cx="739785" cy="2069414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55B8FA9-DA98-647A-B92B-EB60610A4CC2}"/>
                </a:ext>
              </a:extLst>
            </p:cNvPr>
            <p:cNvGrpSpPr/>
            <p:nvPr/>
          </p:nvGrpSpPr>
          <p:grpSpPr>
            <a:xfrm>
              <a:off x="4299426" y="3200400"/>
              <a:ext cx="1517027" cy="1206029"/>
              <a:chOff x="4299426" y="3200400"/>
              <a:chExt cx="1517027" cy="1206029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3488065-705A-3F7F-5896-973CB46E6F01}"/>
                  </a:ext>
                </a:extLst>
              </p:cNvPr>
              <p:cNvSpPr/>
              <p:nvPr/>
            </p:nvSpPr>
            <p:spPr>
              <a:xfrm>
                <a:off x="4299426" y="4069771"/>
                <a:ext cx="1517027" cy="336658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/>
                  <a:t>Earnings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7DF32DE-80B2-AC1F-BCD9-857433C270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1147" r="-4271"/>
              <a:stretch/>
            </p:blipFill>
            <p:spPr>
              <a:xfrm>
                <a:off x="4338170" y="3200400"/>
                <a:ext cx="937646" cy="751149"/>
              </a:xfrm>
              <a:prstGeom prst="rect">
                <a:avLst/>
              </a:prstGeom>
            </p:spPr>
          </p:pic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BDDF0D0-DD08-ED10-8ED7-5D0F0D220979}"/>
                </a:ext>
              </a:extLst>
            </p:cNvPr>
            <p:cNvCxnSpPr>
              <a:cxnSpLocks/>
            </p:cNvCxnSpPr>
            <p:nvPr/>
          </p:nvCxnSpPr>
          <p:spPr>
            <a:xfrm>
              <a:off x="2797444" y="2908815"/>
              <a:ext cx="1563565" cy="49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809A83A-2493-0A31-57D2-131C17BC4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1207" y="3448372"/>
              <a:ext cx="1679802" cy="3274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E4DA9C8-B1CC-E0CD-7FFC-1D4FED2EAF57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V="1">
              <a:off x="2681207" y="3575975"/>
              <a:ext cx="1656963" cy="87607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125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3B19D-27E0-1FF5-0105-81C5CE220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741" y="91690"/>
            <a:ext cx="6761100" cy="857400"/>
          </a:xfrm>
        </p:spPr>
        <p:txBody>
          <a:bodyPr/>
          <a:lstStyle/>
          <a:p>
            <a:pPr algn="ctr"/>
            <a:r>
              <a:rPr lang="en-IN" sz="2800" b="1" i="0">
                <a:solidFill>
                  <a:schemeClr val="accent1">
                    <a:lumMod val="75000"/>
                  </a:schemeClr>
                </a:solidFill>
                <a:effectLst/>
                <a:latin typeface="Century Schoolbook" panose="02040604050505020304" pitchFamily="18" charset="0"/>
              </a:rPr>
              <a:t>Logistic Regression </a:t>
            </a:r>
            <a:endParaRPr lang="en-IN" sz="2800">
              <a:solidFill>
                <a:schemeClr val="accent1">
                  <a:lumMod val="75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4B65A-3D3A-9AE5-34B3-1207A07BD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231" y="1137707"/>
            <a:ext cx="8372033" cy="3333554"/>
          </a:xfrm>
        </p:spPr>
        <p:txBody>
          <a:bodyPr/>
          <a:lstStyle/>
          <a:p>
            <a:r>
              <a:rPr lang="en-US" b="1" i="0">
                <a:solidFill>
                  <a:srgbClr val="202124"/>
                </a:solidFill>
                <a:effectLst/>
                <a:latin typeface="Comic Sans MS" panose="030F0702030302020204" pitchFamily="66" charset="0"/>
              </a:rPr>
              <a:t>Logistic Regression is used to predict the </a:t>
            </a:r>
            <a:r>
              <a:rPr lang="en-US" b="1" i="0">
                <a:solidFill>
                  <a:srgbClr val="C00000"/>
                </a:solidFill>
                <a:effectLst/>
                <a:latin typeface="Comic Sans MS" panose="030F0702030302020204" pitchFamily="66" charset="0"/>
              </a:rPr>
              <a:t>categorical dependent variable using </a:t>
            </a:r>
            <a:r>
              <a:rPr lang="en-US" b="1" i="0">
                <a:solidFill>
                  <a:srgbClr val="202124"/>
                </a:solidFill>
                <a:effectLst/>
                <a:latin typeface="Comic Sans MS" panose="030F0702030302020204" pitchFamily="66" charset="0"/>
              </a:rPr>
              <a:t>a given set of independent variables</a:t>
            </a:r>
            <a:r>
              <a:rPr lang="en-US" b="0" i="0">
                <a:solidFill>
                  <a:srgbClr val="202124"/>
                </a:solidFill>
                <a:effectLst/>
                <a:latin typeface="Comic Sans MS" panose="030F0702030302020204" pitchFamily="66" charset="0"/>
              </a:rPr>
              <a:t>. </a:t>
            </a:r>
            <a:endParaRPr lang="en-IN">
              <a:latin typeface="Comic Sans MS" panose="030F0702030302020204" pitchFamily="66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17CCA-9975-0366-4279-166D963EA3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2AB9F9-A8ED-97A7-60CF-56EC98689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840" y="1945283"/>
            <a:ext cx="4527804" cy="277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70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144E-9C6F-4A47-A789-72139F11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764" y="149697"/>
            <a:ext cx="6761100" cy="461744"/>
          </a:xfrm>
        </p:spPr>
        <p:txBody>
          <a:bodyPr/>
          <a:lstStyle/>
          <a:p>
            <a:pPr algn="ctr"/>
            <a:r>
              <a:rPr lang="en-IN" sz="2800">
                <a:solidFill>
                  <a:schemeClr val="accent1">
                    <a:lumMod val="50000"/>
                  </a:schemeClr>
                </a:solidFill>
                <a:latin typeface="Century Schoolbook" panose="02040604050505020304" pitchFamily="18" charset="0"/>
              </a:rPr>
              <a:t>Forms of Regression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5A40D-3D85-ACA9-B2D7-F3EC0E97C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881" y="380569"/>
            <a:ext cx="7843616" cy="4111208"/>
          </a:xfrm>
        </p:spPr>
        <p:txBody>
          <a:bodyPr/>
          <a:lstStyle/>
          <a:p>
            <a:r>
              <a:rPr lang="en-IN" sz="1600">
                <a:latin typeface="Comic Sans MS" panose="030F0702030302020204" pitchFamily="66" charset="0"/>
              </a:rPr>
              <a:t>Examples:</a:t>
            </a:r>
          </a:p>
          <a:p>
            <a:pPr lvl="1"/>
            <a:r>
              <a:rPr lang="en-IN" sz="1600">
                <a:solidFill>
                  <a:srgbClr val="0070C0"/>
                </a:solidFill>
                <a:latin typeface="Comic Sans MS" panose="030F0702030302020204" pitchFamily="66" charset="0"/>
              </a:rPr>
              <a:t>Simple Linear Regression</a:t>
            </a:r>
          </a:p>
          <a:p>
            <a:pPr lvl="2"/>
            <a:r>
              <a:rPr lang="en-IN" sz="1600">
                <a:latin typeface="Comic Sans MS" panose="030F0702030302020204" pitchFamily="66" charset="0"/>
              </a:rPr>
              <a:t>Does the </a:t>
            </a:r>
            <a:r>
              <a:rPr lang="en-IN" sz="1600">
                <a:solidFill>
                  <a:srgbClr val="FF0000"/>
                </a:solidFill>
                <a:latin typeface="Comic Sans MS" panose="030F0702030302020204" pitchFamily="66" charset="0"/>
              </a:rPr>
              <a:t>weekly working time </a:t>
            </a:r>
            <a:r>
              <a:rPr lang="en-IN" sz="1600">
                <a:latin typeface="Comic Sans MS" panose="030F0702030302020204" pitchFamily="66" charset="0"/>
              </a:rPr>
              <a:t>have an influence on the </a:t>
            </a:r>
            <a:r>
              <a:rPr lang="en-IN" sz="1600">
                <a:solidFill>
                  <a:srgbClr val="00B050"/>
                </a:solidFill>
                <a:latin typeface="Comic Sans MS" panose="030F0702030302020204" pitchFamily="66" charset="0"/>
              </a:rPr>
              <a:t>hourly wage </a:t>
            </a:r>
            <a:r>
              <a:rPr lang="en-IN" sz="1600">
                <a:latin typeface="Comic Sans MS" panose="030F0702030302020204" pitchFamily="66" charset="0"/>
              </a:rPr>
              <a:t>of employees.</a:t>
            </a:r>
          </a:p>
          <a:p>
            <a:pPr lvl="2"/>
            <a:endParaRPr lang="en-IN" sz="1600">
              <a:latin typeface="Comic Sans MS" panose="030F0702030302020204" pitchFamily="66" charset="0"/>
            </a:endParaRPr>
          </a:p>
          <a:p>
            <a:pPr lvl="1"/>
            <a:r>
              <a:rPr lang="en-IN" sz="1600">
                <a:solidFill>
                  <a:srgbClr val="0070C0"/>
                </a:solidFill>
                <a:latin typeface="Comic Sans MS" panose="030F0702030302020204" pitchFamily="66" charset="0"/>
              </a:rPr>
              <a:t>Multiple Linear Regression</a:t>
            </a:r>
          </a:p>
          <a:p>
            <a:pPr lvl="2"/>
            <a:r>
              <a:rPr lang="en-IN" sz="1600">
                <a:latin typeface="Comic Sans MS" panose="030F0702030302020204" pitchFamily="66" charset="0"/>
              </a:rPr>
              <a:t>Does the </a:t>
            </a:r>
            <a:r>
              <a:rPr lang="en-IN" sz="1600">
                <a:solidFill>
                  <a:srgbClr val="FF0000"/>
                </a:solidFill>
                <a:latin typeface="Comic Sans MS" panose="030F0702030302020204" pitchFamily="66" charset="0"/>
              </a:rPr>
              <a:t>weekly working </a:t>
            </a:r>
            <a:r>
              <a:rPr lang="en-IN" sz="1600">
                <a:latin typeface="Comic Sans MS" panose="030F0702030302020204" pitchFamily="66" charset="0"/>
              </a:rPr>
              <a:t>time and </a:t>
            </a:r>
            <a:r>
              <a:rPr lang="en-IN" sz="1600">
                <a:solidFill>
                  <a:srgbClr val="FF0000"/>
                </a:solidFill>
                <a:latin typeface="Comic Sans MS" panose="030F0702030302020204" pitchFamily="66" charset="0"/>
              </a:rPr>
              <a:t>the age of the employees </a:t>
            </a:r>
            <a:r>
              <a:rPr lang="en-IN" sz="1600">
                <a:latin typeface="Comic Sans MS" panose="030F0702030302020204" pitchFamily="66" charset="0"/>
              </a:rPr>
              <a:t>have an influence on the </a:t>
            </a:r>
            <a:r>
              <a:rPr lang="en-IN" sz="1600">
                <a:solidFill>
                  <a:srgbClr val="00B050"/>
                </a:solidFill>
                <a:latin typeface="Comic Sans MS" panose="030F0702030302020204" pitchFamily="66" charset="0"/>
              </a:rPr>
              <a:t>hourly wage</a:t>
            </a:r>
            <a:r>
              <a:rPr lang="en-IN" sz="1600">
                <a:latin typeface="Comic Sans MS" panose="030F0702030302020204" pitchFamily="66" charset="0"/>
              </a:rPr>
              <a:t>.</a:t>
            </a:r>
          </a:p>
          <a:p>
            <a:pPr lvl="2"/>
            <a:endParaRPr lang="en-IN" sz="1600">
              <a:latin typeface="Comic Sans MS" panose="030F0702030302020204" pitchFamily="66" charset="0"/>
            </a:endParaRPr>
          </a:p>
          <a:p>
            <a:pPr lvl="1"/>
            <a:r>
              <a:rPr lang="en-IN" sz="1600">
                <a:solidFill>
                  <a:srgbClr val="0070C0"/>
                </a:solidFill>
                <a:latin typeface="Comic Sans MS" panose="030F0702030302020204" pitchFamily="66" charset="0"/>
              </a:rPr>
              <a:t>Logistic Regression</a:t>
            </a:r>
          </a:p>
          <a:p>
            <a:pPr lvl="2"/>
            <a:r>
              <a:rPr lang="en-IN" sz="1600">
                <a:latin typeface="Comic Sans MS" panose="030F0702030302020204" pitchFamily="66" charset="0"/>
              </a:rPr>
              <a:t>Does the </a:t>
            </a:r>
            <a:r>
              <a:rPr lang="en-IN" sz="1600">
                <a:solidFill>
                  <a:srgbClr val="FF0000"/>
                </a:solidFill>
                <a:latin typeface="Comic Sans MS" panose="030F0702030302020204" pitchFamily="66" charset="0"/>
              </a:rPr>
              <a:t>weekly working time </a:t>
            </a:r>
            <a:r>
              <a:rPr lang="en-IN" sz="1600">
                <a:latin typeface="Comic Sans MS" panose="030F0702030302020204" pitchFamily="66" charset="0"/>
              </a:rPr>
              <a:t>and </a:t>
            </a:r>
            <a:r>
              <a:rPr lang="en-IN" sz="1600">
                <a:solidFill>
                  <a:srgbClr val="FF0000"/>
                </a:solidFill>
                <a:latin typeface="Comic Sans MS" panose="030F0702030302020204" pitchFamily="66" charset="0"/>
              </a:rPr>
              <a:t>the age of employees </a:t>
            </a:r>
            <a:r>
              <a:rPr lang="en-IN" sz="1600">
                <a:latin typeface="Comic Sans MS" panose="030F0702030302020204" pitchFamily="66" charset="0"/>
              </a:rPr>
              <a:t>have an </a:t>
            </a:r>
            <a:r>
              <a:rPr lang="en-IN" sz="1600">
                <a:solidFill>
                  <a:srgbClr val="FF0000"/>
                </a:solidFill>
                <a:latin typeface="Comic Sans MS" panose="030F0702030302020204" pitchFamily="66" charset="0"/>
              </a:rPr>
              <a:t>influence on the probability </a:t>
            </a:r>
            <a:r>
              <a:rPr lang="en-IN" sz="1600">
                <a:latin typeface="Comic Sans MS" panose="030F0702030302020204" pitchFamily="66" charset="0"/>
              </a:rPr>
              <a:t>that they are at </a:t>
            </a:r>
            <a:r>
              <a:rPr lang="en-IN" sz="1600">
                <a:solidFill>
                  <a:srgbClr val="00B050"/>
                </a:solidFill>
                <a:latin typeface="Comic Sans MS" panose="030F0702030302020204" pitchFamily="66" charset="0"/>
              </a:rPr>
              <a:t>risk of burnout</a:t>
            </a:r>
            <a:r>
              <a:rPr lang="en-IN" sz="1600">
                <a:latin typeface="Comic Sans MS" panose="030F0702030302020204" pitchFamily="66" charset="0"/>
              </a:rPr>
              <a:t>?</a:t>
            </a:r>
          </a:p>
          <a:p>
            <a:pPr lvl="1"/>
            <a:endParaRPr lang="en-IN" sz="1600"/>
          </a:p>
          <a:p>
            <a:pPr lvl="1" algn="just">
              <a:lnSpc>
                <a:spcPct val="150000"/>
              </a:lnSpc>
            </a:pPr>
            <a:r>
              <a:rPr lang="en-IN" sz="1600">
                <a:solidFill>
                  <a:srgbClr val="FF0000"/>
                </a:solidFill>
                <a:latin typeface="Comic Sans MS" panose="030F0702030302020204" pitchFamily="66" charset="0"/>
              </a:rPr>
              <a:t>Independent Variable </a:t>
            </a:r>
          </a:p>
          <a:p>
            <a:pPr lvl="1" algn="just">
              <a:lnSpc>
                <a:spcPct val="150000"/>
              </a:lnSpc>
            </a:pPr>
            <a:r>
              <a:rPr lang="en-IN" sz="1600">
                <a:solidFill>
                  <a:srgbClr val="00B050"/>
                </a:solidFill>
                <a:latin typeface="Comic Sans MS" panose="030F0702030302020204" pitchFamily="66" charset="0"/>
              </a:rPr>
              <a:t>Dependent  wage</a:t>
            </a:r>
            <a:endParaRPr lang="en-IN" sz="160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lvl="1"/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A4BB11-EF45-1C1A-4AA9-4A2022393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EF1748-BFB7-0880-1749-04E9551F390C}"/>
              </a:ext>
            </a:extLst>
          </p:cNvPr>
          <p:cNvSpPr txBox="1"/>
          <p:nvPr/>
        </p:nvSpPr>
        <p:spPr>
          <a:xfrm>
            <a:off x="3502617" y="3439673"/>
            <a:ext cx="5371621" cy="1477328"/>
          </a:xfrm>
          <a:custGeom>
            <a:avLst/>
            <a:gdLst>
              <a:gd name="connsiteX0" fmla="*/ 0 w 4938691"/>
              <a:gd name="connsiteY0" fmla="*/ 0 h 1754326"/>
              <a:gd name="connsiteX1" fmla="*/ 4938691 w 4938691"/>
              <a:gd name="connsiteY1" fmla="*/ 0 h 1754326"/>
              <a:gd name="connsiteX2" fmla="*/ 4938691 w 4938691"/>
              <a:gd name="connsiteY2" fmla="*/ 1754326 h 1754326"/>
              <a:gd name="connsiteX3" fmla="*/ 0 w 4938691"/>
              <a:gd name="connsiteY3" fmla="*/ 1754326 h 1754326"/>
              <a:gd name="connsiteX4" fmla="*/ 0 w 4938691"/>
              <a:gd name="connsiteY4" fmla="*/ 0 h 1754326"/>
              <a:gd name="connsiteX0" fmla="*/ 0 w 4938691"/>
              <a:gd name="connsiteY0" fmla="*/ 0 h 1754326"/>
              <a:gd name="connsiteX1" fmla="*/ 4574481 w 4938691"/>
              <a:gd name="connsiteY1" fmla="*/ 108488 h 1754326"/>
              <a:gd name="connsiteX2" fmla="*/ 4938691 w 4938691"/>
              <a:gd name="connsiteY2" fmla="*/ 1754326 h 1754326"/>
              <a:gd name="connsiteX3" fmla="*/ 0 w 4938691"/>
              <a:gd name="connsiteY3" fmla="*/ 1754326 h 1754326"/>
              <a:gd name="connsiteX4" fmla="*/ 0 w 4938691"/>
              <a:gd name="connsiteY4" fmla="*/ 0 h 1754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8691" h="1754326">
                <a:moveTo>
                  <a:pt x="0" y="0"/>
                </a:moveTo>
                <a:lnTo>
                  <a:pt x="4574481" y="108488"/>
                </a:lnTo>
                <a:lnTo>
                  <a:pt x="4938691" y="1754326"/>
                </a:lnTo>
                <a:lnTo>
                  <a:pt x="0" y="17543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en-IN" sz="18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IN" sz="1800" b="0" i="0" u="none" strike="noStrike" baseline="0">
                <a:solidFill>
                  <a:srgbClr val="000000"/>
                </a:solidFill>
                <a:latin typeface="Comic Sans MS" panose="030F0702030302020204" pitchFamily="66" charset="0"/>
              </a:rPr>
              <a:t>Linear Regression is used to </a:t>
            </a:r>
            <a:r>
              <a:rPr lang="en-IN" sz="1800" b="0" i="0" u="none" strike="noStrike" baseline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handle regression problems </a:t>
            </a:r>
            <a:r>
              <a:rPr lang="en-IN" sz="1800" b="0" i="0" u="none" strike="noStrike" baseline="0">
                <a:solidFill>
                  <a:srgbClr val="000000"/>
                </a:solidFill>
                <a:latin typeface="Comic Sans MS" panose="030F0702030302020204" pitchFamily="66" charset="0"/>
              </a:rPr>
              <a:t>whereas Logistic regression is used to handle </a:t>
            </a:r>
            <a:r>
              <a:rPr lang="en-IN" sz="1800" b="0" i="0" u="none" strike="noStrike" baseline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classification problems</a:t>
            </a:r>
            <a:r>
              <a:rPr lang="en-IN" sz="1800" b="0" i="0" u="none" strike="noStrike" baseline="0">
                <a:solidFill>
                  <a:srgbClr val="000000"/>
                </a:solidFill>
                <a:latin typeface="Comic Sans MS" panose="030F0702030302020204" pitchFamily="66" charset="0"/>
              </a:rPr>
              <a:t>.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7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665B3C-137E-4AA5-6159-48167FF276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C3368A-88E0-7A90-1A2D-6D826054A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94" y="1976034"/>
            <a:ext cx="3235435" cy="23122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5BEA90-D9BD-ECE8-1EEB-3626A41C20E6}"/>
              </a:ext>
            </a:extLst>
          </p:cNvPr>
          <p:cNvSpPr txBox="1"/>
          <p:nvPr/>
        </p:nvSpPr>
        <p:spPr>
          <a:xfrm>
            <a:off x="1852047" y="292519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>
                <a:solidFill>
                  <a:schemeClr val="accent1">
                    <a:lumMod val="50000"/>
                  </a:schemeClr>
                </a:solidFill>
                <a:latin typeface="Century Schoolbook" panose="02040604050505020304" pitchFamily="18" charset="0"/>
              </a:rPr>
              <a:t>Simple Linear 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C6A025-AD25-AC78-DB54-7E66324D1F37}"/>
              </a:ext>
            </a:extLst>
          </p:cNvPr>
          <p:cNvSpPr txBox="1"/>
          <p:nvPr/>
        </p:nvSpPr>
        <p:spPr>
          <a:xfrm>
            <a:off x="3928818" y="1329703"/>
            <a:ext cx="54244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>
                <a:solidFill>
                  <a:schemeClr val="accent1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A general form or Standard Form Straight Line: </a:t>
            </a:r>
            <a:r>
              <a:rPr lang="en-IN" b="0" i="0">
                <a:solidFill>
                  <a:schemeClr val="accent2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y = mx + c</a:t>
            </a:r>
            <a:endParaRPr lang="en-IN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B5C0BE4-675B-AA65-8403-0FF7C0490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041" y="2159250"/>
            <a:ext cx="4456998" cy="111089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0B6ED65-1456-31AF-B99D-C0C873EAD592}"/>
              </a:ext>
            </a:extLst>
          </p:cNvPr>
          <p:cNvGrpSpPr/>
          <p:nvPr/>
        </p:nvGrpSpPr>
        <p:grpSpPr>
          <a:xfrm>
            <a:off x="4867196" y="3132141"/>
            <a:ext cx="1131376" cy="858673"/>
            <a:chOff x="4867196" y="3132141"/>
            <a:chExt cx="1131376" cy="8586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2A5D22-EB7F-DB48-83B3-421C6AC4D8D9}"/>
                </a:ext>
              </a:extLst>
            </p:cNvPr>
            <p:cNvSpPr/>
            <p:nvPr/>
          </p:nvSpPr>
          <p:spPr>
            <a:xfrm>
              <a:off x="4867196" y="3626604"/>
              <a:ext cx="1131376" cy="364210"/>
            </a:xfrm>
            <a:prstGeom prst="rect">
              <a:avLst/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/>
                <a:t>Slope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B2FA0D2-23FE-1481-0532-C9563504CF39}"/>
                </a:ext>
              </a:extLst>
            </p:cNvPr>
            <p:cNvCxnSpPr>
              <a:stCxn id="16" idx="0"/>
            </p:cNvCxnSpPr>
            <p:nvPr/>
          </p:nvCxnSpPr>
          <p:spPr>
            <a:xfrm flipV="1">
              <a:off x="5432884" y="3132141"/>
              <a:ext cx="386730" cy="494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81B53B-9096-F5A3-57E0-C2C734CAB054}"/>
              </a:ext>
            </a:extLst>
          </p:cNvPr>
          <p:cNvGrpSpPr/>
          <p:nvPr/>
        </p:nvGrpSpPr>
        <p:grpSpPr>
          <a:xfrm>
            <a:off x="6851595" y="3163138"/>
            <a:ext cx="1354757" cy="852215"/>
            <a:chOff x="6851595" y="3163138"/>
            <a:chExt cx="1354757" cy="85221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00C7938-495A-578C-D7F8-68686BFECDE6}"/>
                </a:ext>
              </a:extLst>
            </p:cNvPr>
            <p:cNvSpPr/>
            <p:nvPr/>
          </p:nvSpPr>
          <p:spPr>
            <a:xfrm>
              <a:off x="6851595" y="3651143"/>
              <a:ext cx="1354757" cy="364210"/>
            </a:xfrm>
            <a:prstGeom prst="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/>
                <a:t>intercept 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F164EF0-634D-4590-7E28-0F86AE5DCFBF}"/>
                </a:ext>
              </a:extLst>
            </p:cNvPr>
            <p:cNvCxnSpPr/>
            <p:nvPr/>
          </p:nvCxnSpPr>
          <p:spPr>
            <a:xfrm flipH="1" flipV="1">
              <a:off x="7329569" y="3163138"/>
              <a:ext cx="688219" cy="494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777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6796D-1318-456C-E135-1C27557BB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266" y="167816"/>
            <a:ext cx="6761100" cy="857400"/>
          </a:xfrm>
        </p:spPr>
        <p:txBody>
          <a:bodyPr/>
          <a:lstStyle/>
          <a:p>
            <a:pPr algn="ctr"/>
            <a:r>
              <a:rPr lang="en-IN" sz="2800" b="1">
                <a:solidFill>
                  <a:schemeClr val="accent1">
                    <a:lumMod val="50000"/>
                  </a:schemeClr>
                </a:solidFill>
                <a:latin typeface="Century Schoolbook" panose="02040604050505020304" pitchFamily="18" charset="0"/>
              </a:rPr>
              <a:t>Level of Measurement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DEE30-CB77-B796-1B89-82762FDAA2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A9A7A-25CC-A641-DE00-D35103976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81" y="1338871"/>
            <a:ext cx="8425700" cy="33813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4EE88F-D47D-594E-BAB4-681853E83D1E}"/>
              </a:ext>
            </a:extLst>
          </p:cNvPr>
          <p:cNvSpPr txBox="1"/>
          <p:nvPr/>
        </p:nvSpPr>
        <p:spPr>
          <a:xfrm>
            <a:off x="3928820" y="4192291"/>
            <a:ext cx="3952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34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665B3C-137E-4AA5-6159-48167FF276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C3368A-88E0-7A90-1A2D-6D826054A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94" y="1976034"/>
            <a:ext cx="3235435" cy="23122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5BEA90-D9BD-ECE8-1EEB-3626A41C20E6}"/>
              </a:ext>
            </a:extLst>
          </p:cNvPr>
          <p:cNvSpPr txBox="1"/>
          <p:nvPr/>
        </p:nvSpPr>
        <p:spPr>
          <a:xfrm>
            <a:off x="1852047" y="292519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>
                <a:solidFill>
                  <a:schemeClr val="accent1">
                    <a:lumMod val="50000"/>
                  </a:schemeClr>
                </a:solidFill>
                <a:latin typeface="Century Schoolbook" panose="02040604050505020304" pitchFamily="18" charset="0"/>
              </a:rPr>
              <a:t>Simple Linear 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C6A025-AD25-AC78-DB54-7E66324D1F37}"/>
              </a:ext>
            </a:extLst>
          </p:cNvPr>
          <p:cNvSpPr txBox="1"/>
          <p:nvPr/>
        </p:nvSpPr>
        <p:spPr>
          <a:xfrm>
            <a:off x="3928818" y="1329703"/>
            <a:ext cx="54244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>
                <a:solidFill>
                  <a:schemeClr val="accent1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A general form or Standard Form Straight Line: </a:t>
            </a:r>
            <a:r>
              <a:rPr lang="en-IN" b="0" i="0">
                <a:solidFill>
                  <a:schemeClr val="accent2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y = mx + c</a:t>
            </a:r>
            <a:endParaRPr lang="en-IN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B5C0BE4-675B-AA65-8403-0FF7C0490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028" y="2159250"/>
            <a:ext cx="4456998" cy="1110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3339E6-44A1-9AAC-8391-611FA4B1A11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86928" y="3750590"/>
            <a:ext cx="3093959" cy="386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29792C-D921-4EFA-6187-0BD674D9E8D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86929" y="3453358"/>
            <a:ext cx="2845985" cy="297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5931F4-F809-AC19-C52A-17EA1B691964}"/>
                  </a:ext>
                </a:extLst>
              </p:cNvPr>
              <p:cNvSpPr txBox="1"/>
              <p:nvPr/>
            </p:nvSpPr>
            <p:spPr>
              <a:xfrm>
                <a:off x="2220099" y="4231038"/>
                <a:ext cx="6404707" cy="625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>
                    <a:solidFill>
                      <a:schemeClr val="accent1">
                        <a:lumMod val="50000"/>
                      </a:schemeClr>
                    </a:solidFill>
                    <a:latin typeface="Comic Sans MS" panose="030F0702030302020204" pitchFamily="66" charset="0"/>
                  </a:rPr>
                  <a:t>Calculations b and a,    </a:t>
                </a:r>
                <a:r>
                  <a:rPr lang="en-IN" sz="2400" b="1">
                    <a:solidFill>
                      <a:schemeClr val="accent1">
                        <a:lumMod val="50000"/>
                      </a:schemeClr>
                    </a:solidFill>
                    <a:latin typeface="Comic Sans MS" panose="030F0702030302020204" pitchFamily="66" charset="0"/>
                  </a:rPr>
                  <a:t>b=</a:t>
                </a:r>
                <a14:m>
                  <m:oMath xmlns:m="http://schemas.openxmlformats.org/officeDocument/2006/math">
                    <m:r>
                      <a:rPr lang="en-IN" sz="24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  <m:f>
                      <m:fPr>
                        <m:ctrlPr>
                          <a:rPr lang="pt-BR" sz="24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IN" sz="2400" b="1" i="1" baseline="-2500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lang="en-IN" sz="24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IN" sz="2400" b="1" i="1" baseline="-2500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5931F4-F809-AC19-C52A-17EA1B691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099" y="4231038"/>
                <a:ext cx="6404707" cy="625812"/>
              </a:xfrm>
              <a:prstGeom prst="rect">
                <a:avLst/>
              </a:prstGeom>
              <a:blipFill>
                <a:blip r:embed="rId6"/>
                <a:stretch>
                  <a:fillRect l="-761" b="-8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E057427-2681-C4BA-3C7B-17060E49424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92405" y="4261694"/>
            <a:ext cx="2888621" cy="56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3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1B163-CEEB-2A35-3D09-D2D3F628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39375"/>
            <a:ext cx="7185836" cy="345506"/>
          </a:xfrm>
        </p:spPr>
        <p:txBody>
          <a:bodyPr/>
          <a:lstStyle/>
          <a:p>
            <a:pPr algn="ctr"/>
            <a:r>
              <a:rPr lang="en-IN" sz="2800" b="1">
                <a:solidFill>
                  <a:schemeClr val="accent1">
                    <a:lumMod val="50000"/>
                  </a:schemeClr>
                </a:solidFill>
                <a:latin typeface="Century Schoolbook" panose="02040604050505020304" pitchFamily="18" charset="0"/>
              </a:rPr>
              <a:t>Simple Linear Regression</a:t>
            </a:r>
            <a:br>
              <a:rPr lang="en-IN" sz="2800" b="1">
                <a:solidFill>
                  <a:schemeClr val="accent1">
                    <a:lumMod val="50000"/>
                  </a:schemeClr>
                </a:solidFill>
                <a:latin typeface="Century Schoolbook" panose="02040604050505020304" pitchFamily="18" charset="0"/>
              </a:rPr>
            </a:br>
            <a:endParaRPr lang="en-IN" sz="2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30054-DC36-2CD1-14A7-87BFC9978E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C3BBE-4F11-57C7-874F-0F3D9C191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63" y="912127"/>
            <a:ext cx="7090475" cy="355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88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8D1B2-4B42-E353-F550-3D917A696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3213E-7C1D-A78C-CC0B-E52B75D12F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9F9F2-7B79-D5AE-7D55-52DC8565A61D}"/>
              </a:ext>
            </a:extLst>
          </p:cNvPr>
          <p:cNvSpPr txBox="1"/>
          <p:nvPr/>
        </p:nvSpPr>
        <p:spPr>
          <a:xfrm>
            <a:off x="2286000" y="7554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>
                <a:solidFill>
                  <a:schemeClr val="accent1">
                    <a:lumMod val="50000"/>
                  </a:schemeClr>
                </a:solidFill>
                <a:latin typeface="Century Schoolbook" panose="02040604050505020304" pitchFamily="18" charset="0"/>
              </a:rPr>
              <a:t>Simple Linear Regression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AED2BC-18EE-FE01-F088-920D77D9AA38}"/>
              </a:ext>
            </a:extLst>
          </p:cNvPr>
          <p:cNvGrpSpPr/>
          <p:nvPr/>
        </p:nvGrpSpPr>
        <p:grpSpPr>
          <a:xfrm>
            <a:off x="540069" y="537208"/>
            <a:ext cx="8415271" cy="4477073"/>
            <a:chOff x="718299" y="666426"/>
            <a:chExt cx="8415271" cy="44770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66C434-0757-1044-5F3A-741E9DA40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299" y="666426"/>
              <a:ext cx="8415271" cy="447707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3BD80F-7160-E2D4-5B07-9B320F1113E5}"/>
                </a:ext>
              </a:extLst>
            </p:cNvPr>
            <p:cNvSpPr txBox="1"/>
            <p:nvPr/>
          </p:nvSpPr>
          <p:spPr>
            <a:xfrm>
              <a:off x="2991173" y="3415921"/>
              <a:ext cx="249522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/>
                <a:t>Years of experience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5972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854A-44D4-00D6-2AE0-E8DA239F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450" y="111693"/>
            <a:ext cx="6761100" cy="515988"/>
          </a:xfrm>
        </p:spPr>
        <p:txBody>
          <a:bodyPr/>
          <a:lstStyle/>
          <a:p>
            <a:pPr algn="ctr"/>
            <a:r>
              <a:rPr lang="en-IN" sz="2400" b="1" i="0" u="none" strike="noStrike" baseline="0">
                <a:solidFill>
                  <a:schemeClr val="accent1">
                    <a:lumMod val="50000"/>
                  </a:schemeClr>
                </a:solidFill>
                <a:latin typeface="Century Schoolbook" panose="02040604050505020304" pitchFamily="18" charset="0"/>
              </a:rPr>
              <a:t>Best fit line calculation</a:t>
            </a:r>
            <a:endParaRPr lang="en-IN" sz="4000" b="1">
              <a:solidFill>
                <a:schemeClr val="accent1">
                  <a:lumMod val="50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B1A21-5C23-606A-3868-9E354D069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468" y="627681"/>
            <a:ext cx="8454326" cy="30870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IN" sz="1800" b="0" i="0" u="none" strike="noStrike" baseline="0">
                <a:solidFill>
                  <a:srgbClr val="000000"/>
                </a:solidFill>
                <a:latin typeface="Comic Sans MS" panose="030F0702030302020204" pitchFamily="66" charset="0"/>
              </a:rPr>
              <a:t>By using the </a:t>
            </a:r>
            <a:r>
              <a:rPr lang="en-IN" sz="1800" b="0" i="0" u="none" strike="noStrike" baseline="0">
                <a:solidFill>
                  <a:srgbClr val="C00000"/>
                </a:solidFill>
                <a:latin typeface="Comic Sans MS" panose="030F0702030302020204" pitchFamily="66" charset="0"/>
              </a:rPr>
              <a:t>least-squares method</a:t>
            </a:r>
            <a:r>
              <a:rPr lang="en-IN" sz="1800" b="0" i="0" u="none" strike="noStrike" baseline="0">
                <a:solidFill>
                  <a:srgbClr val="000000"/>
                </a:solidFill>
                <a:latin typeface="Comic Sans MS" panose="030F0702030302020204" pitchFamily="66" charset="0"/>
              </a:rPr>
              <a:t>(</a:t>
            </a:r>
            <a:r>
              <a:rPr lang="en-IN" sz="1800" b="1" i="0" u="none" strike="noStrike" baseline="0">
                <a:solidFill>
                  <a:srgbClr val="000000"/>
                </a:solidFill>
                <a:latin typeface="Comic Sans MS" panose="030F0702030302020204" pitchFamily="66" charset="0"/>
              </a:rPr>
              <a:t>a procedure that minimizes the vertical deviations of plotted points surrounding a straight line</a:t>
            </a:r>
            <a:r>
              <a:rPr lang="en-IN" sz="1800" b="0" i="0" u="none" strike="noStrike" baseline="0">
                <a:solidFill>
                  <a:srgbClr val="000000"/>
                </a:solidFill>
                <a:latin typeface="Comic Sans MS" panose="030F0702030302020204" pitchFamily="66" charset="0"/>
              </a:rPr>
              <a:t>)we are able to construct  a </a:t>
            </a:r>
            <a:r>
              <a:rPr lang="en-IN" sz="1800" b="0" i="0" u="none" strike="noStrike" baseline="0">
                <a:solidFill>
                  <a:srgbClr val="C00000"/>
                </a:solidFill>
                <a:latin typeface="Comic Sans MS" panose="030F0702030302020204" pitchFamily="66" charset="0"/>
              </a:rPr>
              <a:t>best-fitting straight line </a:t>
            </a:r>
            <a:r>
              <a:rPr lang="en-IN" sz="1800" b="0" i="0" u="none" strike="noStrike" baseline="0">
                <a:solidFill>
                  <a:srgbClr val="000000"/>
                </a:solidFill>
                <a:latin typeface="Comic Sans MS" panose="030F0702030302020204" pitchFamily="66" charset="0"/>
              </a:rPr>
              <a:t>to the scatter diagram points and then formulate a regression equation in the form of: </a:t>
            </a:r>
          </a:p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4296E-D02D-6D8B-BFD4-8A36FAB9C5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043967-D2D1-2C1A-1532-B882F826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124" y="2571750"/>
            <a:ext cx="5540220" cy="21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91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A6AD7-E795-B079-E8E2-5B492EB72F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54C101-B75C-1E40-2FA1-B50A3DC42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1" y="697423"/>
            <a:ext cx="8353586" cy="43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77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497617" y="145298"/>
            <a:ext cx="8328668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Century Schoolbook" panose="02040604050505020304" pitchFamily="18" charset="0"/>
              </a:rPr>
              <a:t>Linear Regression</a:t>
            </a:r>
            <a:endParaRPr sz="3200" b="1">
              <a:latin typeface="Century Schoolbook" panose="02040604050505020304" pitchFamily="18" charset="0"/>
            </a:endParaRPr>
          </a:p>
        </p:txBody>
      </p:sp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640230" y="979985"/>
            <a:ext cx="7225159" cy="4018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IN" sz="2400" b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tillium Web"/>
                <a:cs typeface="Times New Roman" panose="02020603050405020304" pitchFamily="18" charset="0"/>
                <a:sym typeface="Titillium Web"/>
              </a:rPr>
              <a:t>Regression</a:t>
            </a:r>
          </a:p>
          <a:p>
            <a:pPr marL="34290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tillium Web"/>
                <a:cs typeface="Times New Roman" panose="02020603050405020304" pitchFamily="18" charset="0"/>
                <a:sym typeface="Titillium Web"/>
              </a:rPr>
              <a:t>When and why do you use Regression </a:t>
            </a:r>
          </a:p>
          <a:p>
            <a:pPr marL="34290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tillium Web"/>
                <a:cs typeface="Times New Roman" panose="02020603050405020304" pitchFamily="18" charset="0"/>
                <a:sym typeface="Titillium Web"/>
              </a:rPr>
              <a:t>Linear Regression</a:t>
            </a:r>
          </a:p>
          <a:p>
            <a:pPr marL="34290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tillium Web"/>
                <a:cs typeface="Times New Roman" panose="02020603050405020304" pitchFamily="18" charset="0"/>
                <a:sym typeface="Titillium Web"/>
              </a:rPr>
              <a:t>Simple Linear Regression</a:t>
            </a: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39F06-C0D6-DA3F-23E3-3D97F4739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051AF-022D-CB0A-9394-378979F30F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50B302-7B9B-A922-FF16-52DB0D613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53" y="189952"/>
            <a:ext cx="8528342" cy="475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43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855B-C274-496E-5558-660518A6DA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F8A821-6512-398B-AECE-A9EFA623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06" y="433953"/>
            <a:ext cx="6704485" cy="29369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E8B082-8EC2-F3C1-0891-AD1D46E49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517" y="3370882"/>
            <a:ext cx="3490262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41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C9DB1F-F0D9-DC36-D24A-671E2EEF80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54DD3-D1A8-7983-A1F9-B087F7521F28}"/>
              </a:ext>
            </a:extLst>
          </p:cNvPr>
          <p:cNvSpPr txBox="1"/>
          <p:nvPr/>
        </p:nvSpPr>
        <p:spPr>
          <a:xfrm>
            <a:off x="2231756" y="17179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i="0">
                <a:solidFill>
                  <a:schemeClr val="accent1">
                    <a:lumMod val="50000"/>
                  </a:schemeClr>
                </a:solidFill>
                <a:effectLst/>
                <a:latin typeface="Century Schoolbook" panose="02040604050505020304" pitchFamily="18" charset="0"/>
              </a:rPr>
              <a:t>Regression</a:t>
            </a:r>
            <a:endParaRPr lang="en-IN" sz="3600" b="0" i="0">
              <a:solidFill>
                <a:schemeClr val="accent1">
                  <a:lumMod val="50000"/>
                </a:schemeClr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DCA208-2182-8F1E-DE86-AFE0FC65E3E8}"/>
              </a:ext>
            </a:extLst>
          </p:cNvPr>
          <p:cNvSpPr txBox="1"/>
          <p:nvPr/>
        </p:nvSpPr>
        <p:spPr>
          <a:xfrm>
            <a:off x="581186" y="724196"/>
            <a:ext cx="7958381" cy="4247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accent1">
                    <a:lumMod val="75000"/>
                  </a:schemeClr>
                </a:solidFill>
                <a:effectLst/>
                <a:latin typeface="Comic Sans MS" panose="030F0702030302020204" pitchFamily="66" charset="0"/>
              </a:rPr>
              <a:t>Regression is a </a:t>
            </a:r>
            <a:r>
              <a:rPr lang="en-US" b="0" i="0">
                <a:solidFill>
                  <a:schemeClr val="accent2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method of modeling </a:t>
            </a:r>
            <a:r>
              <a:rPr lang="en-US" b="0" i="0">
                <a:solidFill>
                  <a:schemeClr val="accent1">
                    <a:lumMod val="75000"/>
                  </a:schemeClr>
                </a:solidFill>
                <a:effectLst/>
                <a:latin typeface="Comic Sans MS" panose="030F0702030302020204" pitchFamily="66" charset="0"/>
              </a:rPr>
              <a:t>a </a:t>
            </a:r>
            <a:r>
              <a:rPr lang="en-US" b="0" i="0">
                <a:solidFill>
                  <a:schemeClr val="accent2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target value based on independent predictors. 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accent1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Regression is a technique for </a:t>
            </a:r>
            <a:r>
              <a:rPr lang="en-US" b="0" i="0">
                <a:solidFill>
                  <a:schemeClr val="accent2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investigating the relationship between independent variables </a:t>
            </a:r>
            <a:r>
              <a:rPr lang="en-US" b="0" i="0">
                <a:solidFill>
                  <a:schemeClr val="accent1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or </a:t>
            </a:r>
            <a:r>
              <a:rPr lang="en-US" b="0" i="0">
                <a:solidFill>
                  <a:schemeClr val="accent2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features and a dependent variable or outcome.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accent1">
                    <a:lumMod val="75000"/>
                  </a:schemeClr>
                </a:solidFill>
                <a:effectLst/>
                <a:latin typeface="Comic Sans MS" panose="030F0702030302020204" pitchFamily="66" charset="0"/>
              </a:rPr>
              <a:t>This method is mostly used for </a:t>
            </a:r>
            <a:r>
              <a:rPr lang="en-US" b="0" i="0">
                <a:solidFill>
                  <a:schemeClr val="accent2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forecasting</a:t>
            </a:r>
            <a:r>
              <a:rPr lang="en-US" b="0" i="0">
                <a:solidFill>
                  <a:schemeClr val="accent1">
                    <a:lumMod val="75000"/>
                  </a:schemeClr>
                </a:solidFill>
                <a:effectLst/>
                <a:latin typeface="Comic Sans MS" panose="030F0702030302020204" pitchFamily="66" charset="0"/>
              </a:rPr>
              <a:t> and </a:t>
            </a:r>
            <a:r>
              <a:rPr lang="en-US" b="0" i="0">
                <a:solidFill>
                  <a:schemeClr val="accent2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finding out cause and effect</a:t>
            </a:r>
            <a:r>
              <a:rPr lang="en-US" b="0" i="0">
                <a:solidFill>
                  <a:schemeClr val="accent1">
                    <a:lumMod val="75000"/>
                  </a:schemeClr>
                </a:solidFill>
                <a:effectLst/>
                <a:latin typeface="Comic Sans MS" panose="030F0702030302020204" pitchFamily="66" charset="0"/>
              </a:rPr>
              <a:t> relationships between variables.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accent1">
                    <a:lumMod val="75000"/>
                  </a:schemeClr>
                </a:solidFill>
                <a:effectLst/>
                <a:latin typeface="Comic Sans MS" panose="030F0702030302020204" pitchFamily="66" charset="0"/>
              </a:rPr>
              <a:t>It aims to </a:t>
            </a:r>
            <a:r>
              <a:rPr lang="en-US" b="0" i="0">
                <a:solidFill>
                  <a:schemeClr val="accent2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model the relationship between </a:t>
            </a:r>
            <a:r>
              <a:rPr lang="en-US" b="0" i="0">
                <a:solidFill>
                  <a:schemeClr val="accent1">
                    <a:lumMod val="75000"/>
                  </a:schemeClr>
                </a:solidFill>
                <a:effectLst/>
                <a:latin typeface="Comic Sans MS" panose="030F0702030302020204" pitchFamily="66" charset="0"/>
              </a:rPr>
              <a:t>a certain number of </a:t>
            </a:r>
            <a:r>
              <a:rPr lang="en-US" b="0" i="0">
                <a:solidFill>
                  <a:schemeClr val="accent2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features and a continuous target variable</a:t>
            </a:r>
            <a:r>
              <a:rPr lang="en-US" b="0" i="0">
                <a:solidFill>
                  <a:schemeClr val="accent1">
                    <a:lumMod val="75000"/>
                  </a:schemeClr>
                </a:solidFill>
                <a:effectLst/>
                <a:latin typeface="Comic Sans MS" panose="030F0702030302020204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4979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1348A-BB9A-90F9-E878-CE40473C1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2800" y="1151100"/>
            <a:ext cx="8169979" cy="30870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IN" sz="2000">
                <a:latin typeface="Comic Sans MS" panose="030F0702030302020204" pitchFamily="66" charset="0"/>
              </a:rPr>
              <a:t>A regression makes </a:t>
            </a:r>
            <a:r>
              <a:rPr lang="en-IN" sz="2000">
                <a:solidFill>
                  <a:srgbClr val="FF0000"/>
                </a:solidFill>
                <a:latin typeface="Comic Sans MS" panose="030F0702030302020204" pitchFamily="66" charset="0"/>
              </a:rPr>
              <a:t>it possible to infer or predict a variable </a:t>
            </a:r>
            <a:r>
              <a:rPr lang="en-IN" sz="2000">
                <a:latin typeface="Comic Sans MS" panose="030F0702030302020204" pitchFamily="66" charset="0"/>
              </a:rPr>
              <a:t>on the basis of </a:t>
            </a:r>
            <a:r>
              <a:rPr lang="en-IN" sz="2000">
                <a:solidFill>
                  <a:srgbClr val="FF0000"/>
                </a:solidFill>
                <a:latin typeface="Comic Sans MS" panose="030F0702030302020204" pitchFamily="66" charset="0"/>
              </a:rPr>
              <a:t>one or more other variables</a:t>
            </a:r>
            <a:r>
              <a:rPr lang="en-IN" sz="2000">
                <a:latin typeface="Comic Sans MS" panose="030F0702030302020204" pitchFamily="66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IN" sz="2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7A6B5C-4A3A-2DAD-69A3-80243002A6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435232-1AD9-78A8-5FCD-5C78DD5F73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1021" y="293850"/>
            <a:ext cx="6761163" cy="857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i="0">
                <a:solidFill>
                  <a:schemeClr val="accent1">
                    <a:lumMod val="50000"/>
                  </a:schemeClr>
                </a:solidFill>
                <a:effectLst/>
                <a:latin typeface="Century Schoolbook" panose="02040604050505020304" pitchFamily="18" charset="0"/>
              </a:rPr>
              <a:t>Regression</a:t>
            </a:r>
            <a:endParaRPr lang="en-IN" sz="3600" b="0" i="0">
              <a:solidFill>
                <a:schemeClr val="accent1">
                  <a:lumMod val="50000"/>
                </a:schemeClr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829E6E-465C-8068-716C-0C26785997BE}"/>
              </a:ext>
            </a:extLst>
          </p:cNvPr>
          <p:cNvSpPr/>
          <p:nvPr/>
        </p:nvSpPr>
        <p:spPr>
          <a:xfrm>
            <a:off x="209226" y="2394488"/>
            <a:ext cx="1542081" cy="39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Example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C93031B-11F6-AD80-4EF8-84E6ABF0F3CC}"/>
              </a:ext>
            </a:extLst>
          </p:cNvPr>
          <p:cNvGrpSpPr/>
          <p:nvPr/>
        </p:nvGrpSpPr>
        <p:grpSpPr>
          <a:xfrm>
            <a:off x="2162012" y="2694600"/>
            <a:ext cx="3654441" cy="2069414"/>
            <a:chOff x="2162012" y="2694600"/>
            <a:chExt cx="3654441" cy="206941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363F742-6483-59A7-63AB-BDDC5C9B5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962"/>
            <a:stretch/>
          </p:blipFill>
          <p:spPr>
            <a:xfrm>
              <a:off x="2162012" y="2694600"/>
              <a:ext cx="739785" cy="2069414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E32AEC9-99A3-67C5-55A9-85F2982313C5}"/>
                </a:ext>
              </a:extLst>
            </p:cNvPr>
            <p:cNvGrpSpPr/>
            <p:nvPr/>
          </p:nvGrpSpPr>
          <p:grpSpPr>
            <a:xfrm>
              <a:off x="4299426" y="3200400"/>
              <a:ext cx="1517027" cy="1206029"/>
              <a:chOff x="4299426" y="3200400"/>
              <a:chExt cx="1517027" cy="1206029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A4B626C-8ADE-8B0C-61E9-6AE507A7B043}"/>
                  </a:ext>
                </a:extLst>
              </p:cNvPr>
              <p:cNvSpPr/>
              <p:nvPr/>
            </p:nvSpPr>
            <p:spPr>
              <a:xfrm>
                <a:off x="4299426" y="4069771"/>
                <a:ext cx="1517027" cy="336658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/>
                  <a:t>Earnings</a:t>
                </a: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059DF78-6628-0EA0-38C3-7C7CCB55A1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1147" r="-4271"/>
              <a:stretch/>
            </p:blipFill>
            <p:spPr>
              <a:xfrm>
                <a:off x="4338170" y="3200400"/>
                <a:ext cx="937646" cy="751149"/>
              </a:xfrm>
              <a:prstGeom prst="rect">
                <a:avLst/>
              </a:prstGeom>
            </p:spPr>
          </p:pic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76D2A6-A5F3-B210-C51E-1CE396B80CF6}"/>
                </a:ext>
              </a:extLst>
            </p:cNvPr>
            <p:cNvCxnSpPr>
              <a:cxnSpLocks/>
            </p:cNvCxnSpPr>
            <p:nvPr/>
          </p:nvCxnSpPr>
          <p:spPr>
            <a:xfrm>
              <a:off x="2797444" y="2908815"/>
              <a:ext cx="1563565" cy="49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0422229-5D63-B7CB-3E82-F3B785CED7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1207" y="3448372"/>
              <a:ext cx="1679802" cy="3274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8967BB3-3622-AB6F-DC36-D35FFD0DA8B9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2681207" y="3575975"/>
              <a:ext cx="1656963" cy="87607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9BC8738-4018-48E5-17BD-B47963E44721}"/>
              </a:ext>
            </a:extLst>
          </p:cNvPr>
          <p:cNvSpPr txBox="1"/>
          <p:nvPr/>
        </p:nvSpPr>
        <p:spPr>
          <a:xfrm>
            <a:off x="4542531" y="2539483"/>
            <a:ext cx="389866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>
                <a:latin typeface="Comic Sans MS" panose="030F0702030302020204" pitchFamily="66" charset="0"/>
              </a:rPr>
              <a:t>Dependent Variables (criterion)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07F845-9844-06E5-6108-47A6D2442465}"/>
              </a:ext>
            </a:extLst>
          </p:cNvPr>
          <p:cNvCxnSpPr/>
          <p:nvPr/>
        </p:nvCxnSpPr>
        <p:spPr>
          <a:xfrm flipV="1">
            <a:off x="5153186" y="2908815"/>
            <a:ext cx="663267" cy="4998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5D4C8C6-D954-8BEB-ACE2-D69510A5354B}"/>
              </a:ext>
            </a:extLst>
          </p:cNvPr>
          <p:cNvGrpSpPr/>
          <p:nvPr/>
        </p:nvGrpSpPr>
        <p:grpSpPr>
          <a:xfrm>
            <a:off x="268438" y="3528722"/>
            <a:ext cx="2002064" cy="830997"/>
            <a:chOff x="268438" y="3528722"/>
            <a:chExt cx="2002064" cy="83099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400202-C2CE-9B70-14CD-053219BE0837}"/>
                </a:ext>
              </a:extLst>
            </p:cNvPr>
            <p:cNvSpPr txBox="1"/>
            <p:nvPr/>
          </p:nvSpPr>
          <p:spPr>
            <a:xfrm>
              <a:off x="268438" y="3528722"/>
              <a:ext cx="1542081" cy="83099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IN" sz="1600">
                  <a:latin typeface="Comic Sans MS" panose="030F0702030302020204" pitchFamily="66" charset="0"/>
                </a:rPr>
                <a:t>Independent Variables (Predictors)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C83E7B5-3048-EED2-EE8E-F1293B2AFDBF}"/>
                </a:ext>
              </a:extLst>
            </p:cNvPr>
            <p:cNvCxnSpPr/>
            <p:nvPr/>
          </p:nvCxnSpPr>
          <p:spPr>
            <a:xfrm flipH="1">
              <a:off x="1810519" y="3688597"/>
              <a:ext cx="4599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838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C9DB1F-F0D9-DC36-D24A-671E2EEF80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54DD3-D1A8-7983-A1F9-B087F7521F28}"/>
              </a:ext>
            </a:extLst>
          </p:cNvPr>
          <p:cNvSpPr txBox="1"/>
          <p:nvPr/>
        </p:nvSpPr>
        <p:spPr>
          <a:xfrm>
            <a:off x="2231756" y="100134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i="0">
                <a:solidFill>
                  <a:schemeClr val="accent1">
                    <a:lumMod val="50000"/>
                  </a:schemeClr>
                </a:solidFill>
                <a:effectLst/>
                <a:latin typeface="Century Schoolbook" panose="02040604050505020304" pitchFamily="18" charset="0"/>
              </a:rPr>
              <a:t>Linear Regression</a:t>
            </a:r>
            <a:endParaRPr lang="en-IN" sz="3600" b="0" i="0">
              <a:solidFill>
                <a:schemeClr val="accent1">
                  <a:lumMod val="50000"/>
                </a:schemeClr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E0DDD-F9BE-B5D2-7184-3626A76C8771}"/>
              </a:ext>
            </a:extLst>
          </p:cNvPr>
          <p:cNvSpPr txBox="1"/>
          <p:nvPr/>
        </p:nvSpPr>
        <p:spPr>
          <a:xfrm>
            <a:off x="640231" y="671519"/>
            <a:ext cx="7958381" cy="2016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accent1">
                    <a:lumMod val="75000"/>
                  </a:schemeClr>
                </a:solidFill>
                <a:effectLst/>
                <a:latin typeface="Comic Sans MS" panose="030F0702030302020204" pitchFamily="66" charset="0"/>
              </a:rPr>
              <a:t>Linear Regression is an ML algorithm used for supervised learning.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22222"/>
                </a:solidFill>
                <a:effectLst/>
                <a:latin typeface="Comic Sans MS" panose="030F0702030302020204" pitchFamily="66" charset="0"/>
              </a:rPr>
              <a:t>Linear regression performs the task to predict a </a:t>
            </a:r>
            <a:r>
              <a:rPr lang="en-US" b="0" i="0">
                <a:solidFill>
                  <a:schemeClr val="accent2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dependent variable(target)</a:t>
            </a:r>
            <a:r>
              <a:rPr lang="en-US" b="0" i="0">
                <a:solidFill>
                  <a:srgbClr val="222222"/>
                </a:solidFill>
                <a:effectLst/>
                <a:latin typeface="Comic Sans MS" panose="030F0702030302020204" pitchFamily="66" charset="0"/>
              </a:rPr>
              <a:t> based on the given </a:t>
            </a:r>
            <a:r>
              <a:rPr lang="en-US" b="0" i="0">
                <a:solidFill>
                  <a:schemeClr val="accent2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independent variable(s).</a:t>
            </a:r>
            <a:endParaRPr lang="en-US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0" i="0">
                <a:solidFill>
                  <a:schemeClr val="accent2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A5FEB1-218E-1556-F6F5-697C87428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58" y="2129080"/>
            <a:ext cx="3390600" cy="17997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F516D8-AC82-375D-33AC-F09E6236CE2B}"/>
              </a:ext>
            </a:extLst>
          </p:cNvPr>
          <p:cNvSpPr txBox="1"/>
          <p:nvPr/>
        </p:nvSpPr>
        <p:spPr>
          <a:xfrm>
            <a:off x="790415" y="3913321"/>
            <a:ext cx="8051368" cy="1292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accent2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The sloped straight line representing </a:t>
            </a:r>
            <a:r>
              <a:rPr lang="en-US" b="0" i="0">
                <a:solidFill>
                  <a:srgbClr val="303030"/>
                </a:solidFill>
                <a:effectLst/>
                <a:latin typeface="Comic Sans MS" panose="030F0702030302020204" pitchFamily="66" charset="0"/>
              </a:rPr>
              <a:t>the linear relationship that fits the given data best is </a:t>
            </a:r>
            <a:r>
              <a:rPr lang="en-US" b="0" i="0">
                <a:solidFill>
                  <a:schemeClr val="accent2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called a regression line.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03030"/>
                </a:solidFill>
                <a:effectLst/>
                <a:latin typeface="Comic Sans MS" panose="030F0702030302020204" pitchFamily="66" charset="0"/>
              </a:rPr>
              <a:t>It is also called </a:t>
            </a:r>
            <a:r>
              <a:rPr lang="en-US" b="0" i="0">
                <a:solidFill>
                  <a:schemeClr val="accent2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the best fit line.</a:t>
            </a:r>
            <a:endParaRPr lang="en-IN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096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B845E-52E8-17AB-AA8A-F05DA6A64F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8" name="Google Shape;3841;p14">
            <a:extLst>
              <a:ext uri="{FF2B5EF4-FFF2-40B4-BE49-F238E27FC236}">
                <a16:creationId xmlns:a16="http://schemas.microsoft.com/office/drawing/2014/main" id="{2C667C84-7406-FBB5-BBF4-CE6FD2DEC1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0554" y="86830"/>
            <a:ext cx="8328668" cy="6373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tx2">
                    <a:lumMod val="50000"/>
                  </a:schemeClr>
                </a:solidFill>
                <a:latin typeface="Century Schoolbook" panose="02040604050505020304" pitchFamily="18" charset="0"/>
              </a:rPr>
              <a:t>Types of Linear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EDA6E0-8E85-9604-C06E-A45B5678A24B}"/>
              </a:ext>
            </a:extLst>
          </p:cNvPr>
          <p:cNvSpPr txBox="1"/>
          <p:nvPr/>
        </p:nvSpPr>
        <p:spPr>
          <a:xfrm>
            <a:off x="700554" y="735470"/>
            <a:ext cx="7958381" cy="3724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accent1">
                    <a:lumMod val="75000"/>
                  </a:schemeClr>
                </a:solidFill>
                <a:effectLst/>
                <a:latin typeface="Comic Sans MS" panose="030F0702030302020204" pitchFamily="66" charset="0"/>
              </a:rPr>
              <a:t>Based on the </a:t>
            </a:r>
            <a:r>
              <a:rPr lang="en-US" b="0" i="0">
                <a:solidFill>
                  <a:schemeClr val="accent2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number of independent variables</a:t>
            </a:r>
            <a:r>
              <a:rPr lang="en-US" b="0" i="0">
                <a:solidFill>
                  <a:schemeClr val="accent1">
                    <a:lumMod val="75000"/>
                  </a:schemeClr>
                </a:solidFill>
                <a:effectLst/>
                <a:latin typeface="Comic Sans MS" panose="030F0702030302020204" pitchFamily="66" charset="0"/>
              </a:rPr>
              <a:t>, there are two </a:t>
            </a:r>
            <a:r>
              <a:rPr lang="en-US" b="0" i="0">
                <a:solidFill>
                  <a:schemeClr val="accent2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types of linear regression.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0" i="0">
              <a:solidFill>
                <a:schemeClr val="accent2">
                  <a:lumMod val="50000"/>
                </a:schemeClr>
              </a:solidFill>
              <a:effectLst/>
              <a:latin typeface="Comic Sans MS" panose="030F0702030302020204" pitchFamily="66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0" i="0">
              <a:solidFill>
                <a:schemeClr val="accent2">
                  <a:lumMod val="50000"/>
                </a:schemeClr>
              </a:solidFill>
              <a:effectLst/>
              <a:latin typeface="Comic Sans MS" panose="030F0702030302020204" pitchFamily="66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0" i="0">
              <a:solidFill>
                <a:schemeClr val="accent2">
                  <a:lumMod val="50000"/>
                </a:schemeClr>
              </a:solidFill>
              <a:effectLst/>
              <a:latin typeface="Comic Sans MS" panose="030F0702030302020204" pitchFamily="66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39F5E4-4896-FF5A-49B2-A4440EF70176}"/>
              </a:ext>
            </a:extLst>
          </p:cNvPr>
          <p:cNvGrpSpPr/>
          <p:nvPr/>
        </p:nvGrpSpPr>
        <p:grpSpPr>
          <a:xfrm>
            <a:off x="83782" y="1942189"/>
            <a:ext cx="9634090" cy="1808400"/>
            <a:chOff x="83782" y="1942189"/>
            <a:chExt cx="9634090" cy="18084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CAAA85C-8D35-FC87-B503-9A59CB360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782" y="1942189"/>
              <a:ext cx="6960634" cy="1808400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DEAE61B-10F8-4E56-D977-632B6F0BAF8E}"/>
                </a:ext>
              </a:extLst>
            </p:cNvPr>
            <p:cNvGrpSpPr/>
            <p:nvPr/>
          </p:nvGrpSpPr>
          <p:grpSpPr>
            <a:xfrm>
              <a:off x="5742122" y="2719953"/>
              <a:ext cx="3975750" cy="760509"/>
              <a:chOff x="5742122" y="2719953"/>
              <a:chExt cx="3975750" cy="760509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E3A8CA41-6787-3E3B-D744-04D748934547}"/>
                  </a:ext>
                </a:extLst>
              </p:cNvPr>
              <p:cNvCxnSpPr/>
              <p:nvPr/>
            </p:nvCxnSpPr>
            <p:spPr>
              <a:xfrm>
                <a:off x="5742122" y="2727702"/>
                <a:ext cx="2386739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EABA93E-0A56-40FE-A2D0-1ACA58297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28861" y="2719953"/>
                <a:ext cx="0" cy="4184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A44634-4B33-52FF-20EC-374C27579213}"/>
                  </a:ext>
                </a:extLst>
              </p:cNvPr>
              <p:cNvSpPr txBox="1"/>
              <p:nvPr/>
            </p:nvSpPr>
            <p:spPr>
              <a:xfrm>
                <a:off x="7052165" y="3172685"/>
                <a:ext cx="266570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400">
                    <a:solidFill>
                      <a:schemeClr val="accent2"/>
                    </a:solidFill>
                    <a:latin typeface="Arial Black" panose="020B0A04020102020204" pitchFamily="34" charset="0"/>
                  </a:rPr>
                  <a:t>Logistic Regression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51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3D72D-2918-B463-BB4C-77B46429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760" y="188567"/>
            <a:ext cx="6761100" cy="725832"/>
          </a:xfrm>
        </p:spPr>
        <p:txBody>
          <a:bodyPr/>
          <a:lstStyle/>
          <a:p>
            <a:pPr algn="ctr"/>
            <a:r>
              <a:rPr lang="en-IN" b="1" i="0">
                <a:solidFill>
                  <a:srgbClr val="0D405F"/>
                </a:solidFill>
                <a:effectLst/>
                <a:latin typeface="Century Schoolbook" panose="02040604050505020304" pitchFamily="18" charset="0"/>
              </a:rPr>
              <a:t>Simple linear regression</a:t>
            </a:r>
            <a:endParaRPr lang="en-IN">
              <a:latin typeface="Century Schoolbook" panose="020406040505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5811F-F4D3-B253-A0C6-3ACC40D7A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9855" y="914399"/>
            <a:ext cx="7924694" cy="337503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>
                <a:latin typeface="Comic Sans MS" panose="030F0702030302020204" pitchFamily="66" charset="0"/>
              </a:rPr>
              <a:t>Simple linear regression is used to </a:t>
            </a:r>
            <a:r>
              <a:rPr lang="en-US">
                <a:solidFill>
                  <a:srgbClr val="FF0000"/>
                </a:solidFill>
                <a:latin typeface="Comic Sans MS" panose="030F0702030302020204" pitchFamily="66" charset="0"/>
              </a:rPr>
              <a:t>estimate the relationship between two quantitative variables.</a:t>
            </a:r>
          </a:p>
          <a:p>
            <a:pPr algn="just">
              <a:lnSpc>
                <a:spcPct val="150000"/>
              </a:lnSpc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How strong the relationship is between two variables.</a:t>
            </a:r>
          </a:p>
          <a:p>
            <a:pPr algn="just">
              <a:lnSpc>
                <a:spcPct val="150000"/>
              </a:lnSpc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The value of the </a:t>
            </a:r>
            <a:r>
              <a:rPr lang="en-US">
                <a:solidFill>
                  <a:srgbClr val="FF0000"/>
                </a:solidFill>
                <a:latin typeface="Comic Sans MS" panose="030F0702030302020204" pitchFamily="66" charset="0"/>
              </a:rPr>
              <a:t>dependent variable at 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a </a:t>
            </a:r>
            <a:r>
              <a:rPr lang="en-US">
                <a:solidFill>
                  <a:srgbClr val="FF0000"/>
                </a:solidFill>
                <a:latin typeface="Comic Sans MS" panose="030F0702030302020204" pitchFamily="66" charset="0"/>
              </a:rPr>
              <a:t>certain value of the independent variable.</a:t>
            </a:r>
            <a:endParaRPr lang="en-IN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A6605-377B-68D5-0C0E-8E1CEB0B8B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87A299-6E42-222D-45B9-0474002A9F98}"/>
              </a:ext>
            </a:extLst>
          </p:cNvPr>
          <p:cNvGrpSpPr/>
          <p:nvPr/>
        </p:nvGrpSpPr>
        <p:grpSpPr>
          <a:xfrm>
            <a:off x="1957456" y="3559161"/>
            <a:ext cx="2676536" cy="922473"/>
            <a:chOff x="1957456" y="3559161"/>
            <a:chExt cx="2676536" cy="9224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9C893D3-B65E-1C7D-93E7-BEC46FC0E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749" r="-843"/>
            <a:stretch/>
          </p:blipFill>
          <p:spPr>
            <a:xfrm>
              <a:off x="3727173" y="3688597"/>
              <a:ext cx="906819" cy="79303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C6AC8AD-9EFA-CDCF-2E5F-1B4B31351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7456" y="3559161"/>
              <a:ext cx="784928" cy="518205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E83DF70-FD2A-746B-99BB-B3B19ABD1E04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2742384" y="3818264"/>
              <a:ext cx="984789" cy="3187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700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3D72D-2918-B463-BB4C-77B46429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760" y="188567"/>
            <a:ext cx="6761100" cy="725832"/>
          </a:xfrm>
        </p:spPr>
        <p:txBody>
          <a:bodyPr/>
          <a:lstStyle/>
          <a:p>
            <a:pPr algn="ctr"/>
            <a:r>
              <a:rPr lang="en-IN" b="1" i="0">
                <a:solidFill>
                  <a:srgbClr val="0D405F"/>
                </a:solidFill>
                <a:effectLst/>
                <a:latin typeface="Century Schoolbook" panose="02040604050505020304" pitchFamily="18" charset="0"/>
              </a:rPr>
              <a:t>Simple linear regression</a:t>
            </a:r>
            <a:endParaRPr lang="en-IN">
              <a:latin typeface="Century Schoolbook" panose="020406040505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5811F-F4D3-B253-A0C6-3ACC40D7A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9855" y="914399"/>
            <a:ext cx="7924694" cy="337503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>
                <a:latin typeface="Comic Sans MS" panose="030F0702030302020204" pitchFamily="66" charset="0"/>
              </a:rPr>
              <a:t>Simple linear regression is used to </a:t>
            </a:r>
            <a:r>
              <a:rPr lang="en-US">
                <a:solidFill>
                  <a:srgbClr val="FF0000"/>
                </a:solidFill>
                <a:latin typeface="Comic Sans MS" panose="030F0702030302020204" pitchFamily="66" charset="0"/>
              </a:rPr>
              <a:t>estimate the relationship between two quantitative variables.</a:t>
            </a:r>
          </a:p>
          <a:p>
            <a:pPr algn="just">
              <a:lnSpc>
                <a:spcPct val="150000"/>
              </a:lnSpc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How strong the relationship is between two variables.</a:t>
            </a:r>
          </a:p>
          <a:p>
            <a:pPr algn="just">
              <a:lnSpc>
                <a:spcPct val="150000"/>
              </a:lnSpc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The value of the </a:t>
            </a:r>
            <a:r>
              <a:rPr lang="en-US">
                <a:solidFill>
                  <a:srgbClr val="FF0000"/>
                </a:solidFill>
                <a:latin typeface="Comic Sans MS" panose="030F0702030302020204" pitchFamily="66" charset="0"/>
              </a:rPr>
              <a:t>dependent variable at 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a </a:t>
            </a:r>
            <a:r>
              <a:rPr lang="en-US">
                <a:solidFill>
                  <a:srgbClr val="FF0000"/>
                </a:solidFill>
                <a:latin typeface="Comic Sans MS" panose="030F0702030302020204" pitchFamily="66" charset="0"/>
              </a:rPr>
              <a:t>certain value of the independent variable.</a:t>
            </a:r>
            <a:endParaRPr lang="en-IN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A6605-377B-68D5-0C0E-8E1CEB0B8B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CCE42-C9B4-42E3-6BA2-1F09F57CD695}"/>
              </a:ext>
            </a:extLst>
          </p:cNvPr>
          <p:cNvGrpSpPr/>
          <p:nvPr/>
        </p:nvGrpSpPr>
        <p:grpSpPr>
          <a:xfrm>
            <a:off x="1221460" y="3676004"/>
            <a:ext cx="3412532" cy="805630"/>
            <a:chOff x="1221460" y="3676004"/>
            <a:chExt cx="3412532" cy="80563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9C893D3-B65E-1C7D-93E7-BEC46FC0E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749" r="-843"/>
            <a:stretch/>
          </p:blipFill>
          <p:spPr>
            <a:xfrm>
              <a:off x="3727173" y="3688597"/>
              <a:ext cx="906819" cy="793037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E83DF70-FD2A-746B-99BB-B3B19ABD1E04}"/>
                </a:ext>
              </a:extLst>
            </p:cNvPr>
            <p:cNvCxnSpPr>
              <a:cxnSpLocks/>
            </p:cNvCxnSpPr>
            <p:nvPr/>
          </p:nvCxnSpPr>
          <p:spPr>
            <a:xfrm>
              <a:off x="2371241" y="4076054"/>
              <a:ext cx="1355932" cy="6091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5,362 Clock Icon Stock Videos and Royalty-Free Footage - iStock">
              <a:extLst>
                <a:ext uri="{FF2B5EF4-FFF2-40B4-BE49-F238E27FC236}">
                  <a16:creationId xmlns:a16="http://schemas.microsoft.com/office/drawing/2014/main" id="{334BD12E-A730-5549-98D1-BC66589152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1460" y="3676004"/>
              <a:ext cx="1428750" cy="80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09207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3D72D-2918-B463-BB4C-77B46429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760" y="188567"/>
            <a:ext cx="6761100" cy="725832"/>
          </a:xfrm>
        </p:spPr>
        <p:txBody>
          <a:bodyPr/>
          <a:lstStyle/>
          <a:p>
            <a:pPr algn="ctr"/>
            <a:r>
              <a:rPr lang="en-IN" b="1" i="0">
                <a:solidFill>
                  <a:srgbClr val="0D405F"/>
                </a:solidFill>
                <a:effectLst/>
                <a:latin typeface="Century Schoolbook" panose="02040604050505020304" pitchFamily="18" charset="0"/>
              </a:rPr>
              <a:t>Simple linear regression</a:t>
            </a:r>
            <a:endParaRPr lang="en-IN">
              <a:latin typeface="Century Schoolbook" panose="020406040505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5811F-F4D3-B253-A0C6-3ACC40D7A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9855" y="914399"/>
            <a:ext cx="7924694" cy="337503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>
                <a:latin typeface="Comic Sans MS" panose="030F0702030302020204" pitchFamily="66" charset="0"/>
              </a:rPr>
              <a:t>Simple linear regression is used to </a:t>
            </a:r>
            <a:r>
              <a:rPr lang="en-US">
                <a:solidFill>
                  <a:srgbClr val="FF0000"/>
                </a:solidFill>
                <a:latin typeface="Comic Sans MS" panose="030F0702030302020204" pitchFamily="66" charset="0"/>
              </a:rPr>
              <a:t>estimate the relationship between two quantitative variables.</a:t>
            </a:r>
          </a:p>
          <a:p>
            <a:pPr algn="just">
              <a:lnSpc>
                <a:spcPct val="150000"/>
              </a:lnSpc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How strong the relationship is between two variables.</a:t>
            </a:r>
          </a:p>
          <a:p>
            <a:pPr algn="just">
              <a:lnSpc>
                <a:spcPct val="150000"/>
              </a:lnSpc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The value of the </a:t>
            </a:r>
            <a:r>
              <a:rPr lang="en-US">
                <a:solidFill>
                  <a:srgbClr val="FF0000"/>
                </a:solidFill>
                <a:latin typeface="Comic Sans MS" panose="030F0702030302020204" pitchFamily="66" charset="0"/>
              </a:rPr>
              <a:t>dependent variable at 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a </a:t>
            </a:r>
            <a:r>
              <a:rPr lang="en-US">
                <a:solidFill>
                  <a:srgbClr val="FF0000"/>
                </a:solidFill>
                <a:latin typeface="Comic Sans MS" panose="030F0702030302020204" pitchFamily="66" charset="0"/>
              </a:rPr>
              <a:t>certain value of the independent variable.</a:t>
            </a:r>
            <a:endParaRPr lang="en-IN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A6605-377B-68D5-0C0E-8E1CEB0B8B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C893D3-B65E-1C7D-93E7-BEC46FC0ED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49" r="-843"/>
          <a:stretch/>
        </p:blipFill>
        <p:spPr>
          <a:xfrm>
            <a:off x="3727173" y="3688597"/>
            <a:ext cx="906819" cy="79303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83DF70-FD2A-746B-99BB-B3B19ABD1E04}"/>
              </a:ext>
            </a:extLst>
          </p:cNvPr>
          <p:cNvCxnSpPr>
            <a:cxnSpLocks/>
          </p:cNvCxnSpPr>
          <p:nvPr/>
        </p:nvCxnSpPr>
        <p:spPr>
          <a:xfrm>
            <a:off x="2371241" y="4076054"/>
            <a:ext cx="1355932" cy="609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Old age - icon by Adioma">
            <a:extLst>
              <a:ext uri="{FF2B5EF4-FFF2-40B4-BE49-F238E27FC236}">
                <a16:creationId xmlns:a16="http://schemas.microsoft.com/office/drawing/2014/main" id="{99C04E1D-D4D7-0375-3499-434C5F6AA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428" y="3471014"/>
            <a:ext cx="1210079" cy="121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485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4F659E87B70A419CAE1A5092230E6B" ma:contentTypeVersion="5" ma:contentTypeDescription="Create a new document." ma:contentTypeScope="" ma:versionID="bd512847a025e9c5f69fcec1f75dd3df">
  <xsd:schema xmlns:xsd="http://www.w3.org/2001/XMLSchema" xmlns:xs="http://www.w3.org/2001/XMLSchema" xmlns:p="http://schemas.microsoft.com/office/2006/metadata/properties" xmlns:ns2="5dbc6360-c13d-4683-9985-ea1540c9bf75" xmlns:ns3="bdf9c1d3-2a4c-4fde-897a-e4491510ebd4" targetNamespace="http://schemas.microsoft.com/office/2006/metadata/properties" ma:root="true" ma:fieldsID="71ba7cb43992289c46e0b4f73e4a258a" ns2:_="" ns3:_="">
    <xsd:import namespace="5dbc6360-c13d-4683-9985-ea1540c9bf75"/>
    <xsd:import namespace="bdf9c1d3-2a4c-4fde-897a-e4491510eb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c6360-c13d-4683-9985-ea1540c9bf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f9c1d3-2a4c-4fde-897a-e4491510ebd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BD69AF5-2D82-4494-B57E-307E031DF459}"/>
</file>

<file path=customXml/itemProps2.xml><?xml version="1.0" encoding="utf-8"?>
<ds:datastoreItem xmlns:ds="http://schemas.openxmlformats.org/officeDocument/2006/customXml" ds:itemID="{FB4A559D-57CD-4A66-9C52-8D4C0D7F6A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53965E-C3FC-48B8-812A-85A8A64AEE0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21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Linear Regression in Machine Learning</vt:lpstr>
      <vt:lpstr>Linear Regression</vt:lpstr>
      <vt:lpstr>PowerPoint Presentation</vt:lpstr>
      <vt:lpstr>Regression</vt:lpstr>
      <vt:lpstr>PowerPoint Presentation</vt:lpstr>
      <vt:lpstr>Types of Linear Regression</vt:lpstr>
      <vt:lpstr>Simple linear regression</vt:lpstr>
      <vt:lpstr>Simple linear regression</vt:lpstr>
      <vt:lpstr>Simple linear regression</vt:lpstr>
      <vt:lpstr>Multiple Linear Regression</vt:lpstr>
      <vt:lpstr>Logistic Regression </vt:lpstr>
      <vt:lpstr>Forms of Regression Analysis</vt:lpstr>
      <vt:lpstr>PowerPoint Presentation</vt:lpstr>
      <vt:lpstr>Level of Measurement </vt:lpstr>
      <vt:lpstr>PowerPoint Presentation</vt:lpstr>
      <vt:lpstr>Simple Linear Regression </vt:lpstr>
      <vt:lpstr>PowerPoint Presentation</vt:lpstr>
      <vt:lpstr>Best fit line calculation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SELVA KUMAR S</dc:creator>
  <cp:revision>3</cp:revision>
  <dcterms:modified xsi:type="dcterms:W3CDTF">2023-05-12T05:00:48Z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0x010100D94F659E87B70A419CAE1A5092230E6B</vt:lpwstr>
  </property>
</Properties>
</file>